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85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91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906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6797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66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0477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10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0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21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857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98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6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1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25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8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1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7837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62466D-9252-4454-9560-DC780253E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r>
              <a:rPr lang="nl-NL" sz="67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“smart”</a:t>
            </a:r>
            <a:br>
              <a:rPr lang="nl-NL" sz="67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4000" cap="none" dirty="0">
                <a:ln>
                  <a:noFill/>
                </a:ln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Lenteborrel 29-05-19</a:t>
            </a:r>
            <a:br>
              <a:rPr lang="nl-NL" cap="none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41926CF-082B-41F9-A095-B42690731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2000" y="577800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022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62466D-9252-4454-9560-DC780253E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3305174"/>
            <a:ext cx="10848976" cy="2714625"/>
          </a:xfrm>
        </p:spPr>
        <p:txBody>
          <a:bodyPr>
            <a:normAutofit fontScale="90000"/>
          </a:bodyPr>
          <a:lstStyle/>
          <a:p>
            <a:pPr marL="285750" lvl="0" indent="-19050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628650" algn="l"/>
              </a:tabLst>
            </a:pP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r>
              <a:rPr lang="nl-NL" sz="4400" b="1" dirty="0">
                <a:solidFill>
                  <a:schemeClr val="bg1"/>
                </a:solidFill>
              </a:rPr>
              <a:t>*</a:t>
            </a:r>
            <a:r>
              <a:rPr lang="nl-NL" sz="4400" dirty="0">
                <a:solidFill>
                  <a:srgbClr val="FF0000"/>
                </a:solidFill>
              </a:rPr>
              <a:t> </a:t>
            </a:r>
            <a:r>
              <a:rPr lang="nl-NL" sz="4400" cap="none" dirty="0">
                <a:ln>
                  <a:noFill/>
                </a:ln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Grote startbijeenkomst op 29 september met</a:t>
            </a:r>
            <a:br>
              <a:rPr lang="nl-NL" sz="4400" cap="none" dirty="0">
                <a:ln>
                  <a:noFill/>
                </a:ln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nl-NL" sz="4400" cap="none" dirty="0">
                <a:ln>
                  <a:noFill/>
                </a:ln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externe spreker</a:t>
            </a:r>
            <a:br>
              <a:rPr lang="nl-NL" sz="4400" cap="none" dirty="0">
                <a:ln>
                  <a:noFill/>
                </a:ln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nl-NL" sz="4400" b="1" cap="none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*</a:t>
            </a:r>
            <a:r>
              <a:rPr lang="nl-NL" sz="4400" cap="none" dirty="0">
                <a:ln>
                  <a:noFill/>
                </a:ln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4 à 5 workshops over digitale technologie in 	wonen, zorg, onderwijs, publieke ruimte, 	werken, relaties</a:t>
            </a:r>
            <a:br>
              <a:rPr lang="nl-NL" sz="4400" cap="none" dirty="0">
                <a:ln>
                  <a:noFill/>
                </a:ln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nl-NL" sz="4400" b="1" cap="none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*</a:t>
            </a:r>
            <a:r>
              <a:rPr lang="nl-NL" sz="4400" cap="none" dirty="0">
                <a:ln>
                  <a:noFill/>
                </a:ln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Afsluiting in mei 2020 met Senior Panel 	Technologisch Burgerschap</a:t>
            </a:r>
            <a:br>
              <a:rPr lang="nl-NL" sz="4400" cap="none" dirty="0">
                <a:ln>
                  <a:noFill/>
                </a:ln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nl-NL" sz="4400" b="1" cap="none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*</a:t>
            </a:r>
            <a:r>
              <a:rPr lang="nl-NL" sz="4400" cap="none" dirty="0">
                <a:ln>
                  <a:noFill/>
                </a:ln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Houd de website in de gaten onder 	Maatschappij</a:t>
            </a:r>
            <a:br>
              <a:rPr lang="nl-NL" sz="4400" cap="none" dirty="0">
                <a:ln>
                  <a:noFill/>
                </a:ln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br>
              <a:rPr lang="nl-NL" sz="4400" cap="none" dirty="0">
                <a:ln>
                  <a:noFill/>
                </a:ln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br>
              <a:rPr lang="nl-NL" sz="4400" cap="none" dirty="0">
                <a:ln>
                  <a:noFill/>
                </a:ln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br>
              <a:rPr lang="nl-NL" sz="4400" cap="none" dirty="0">
                <a:ln>
                  <a:noFill/>
                </a:ln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b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l-NL" sz="2100" cap="none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a typeface="+mn-ea"/>
                <a:cs typeface="+mn-cs"/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cap="none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41926CF-082B-41F9-A095-B42690731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2000" y="577800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505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62466D-9252-4454-9560-DC780253E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486025"/>
            <a:ext cx="11431587" cy="27432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nl-NL" sz="6700" dirty="0">
                <a:latin typeface="Calibri" panose="020F0502020204030204" pitchFamily="34" charset="0"/>
                <a:cs typeface="Calibri" panose="020F0502020204030204" pitchFamily="34" charset="0"/>
              </a:rPr>
              <a:t>Wie steekt nu al z’n vinger op om mee te doen?</a:t>
            </a:r>
            <a:br>
              <a:rPr lang="nl-NL" sz="67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l-NL" sz="6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4400" cap="none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W.g. Frank </a:t>
            </a:r>
            <a:r>
              <a:rPr lang="nl-NL" sz="4400" cap="none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 den </a:t>
            </a:r>
            <a:r>
              <a:rPr lang="nl-NL" sz="4400" cap="none" dirty="0">
                <a:ln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Tempel, Karen Hillege, Eric-Jan Tuininga, Harry Weststeijn</a:t>
            </a:r>
            <a:endParaRPr lang="nl-NL" sz="4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41926CF-082B-41F9-A095-B42690731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2000" y="577800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6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62466D-9252-4454-9560-DC780253E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1057275"/>
            <a:ext cx="10058400" cy="274320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r>
              <a:rPr lang="nl-NL" sz="6700" dirty="0">
                <a:latin typeface="Calibri" panose="020F0502020204030204" pitchFamily="34" charset="0"/>
                <a:cs typeface="Calibri" panose="020F0502020204030204" pitchFamily="34" charset="0"/>
              </a:rPr>
              <a:t>Alles </a:t>
            </a:r>
            <a:r>
              <a:rPr lang="nl-NL" sz="6700" dirty="0" err="1">
                <a:latin typeface="Calibri" panose="020F0502020204030204" pitchFamily="34" charset="0"/>
                <a:cs typeface="Calibri" panose="020F0502020204030204" pitchFamily="34" charset="0"/>
              </a:rPr>
              <a:t>Smartificeert</a:t>
            </a:r>
            <a:br>
              <a:rPr lang="nl-NL" sz="6000" dirty="0">
                <a:solidFill>
                  <a:srgbClr val="FF0000"/>
                </a:solidFill>
              </a:rPr>
            </a:br>
            <a:br>
              <a:rPr lang="nl-NL" cap="none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41926CF-082B-41F9-A095-B42690731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2000" y="5778000"/>
            <a:ext cx="1080000" cy="1080000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56869245-6F0A-4F87-B5BF-72CE795717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107704"/>
            <a:ext cx="6400000" cy="3600000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83F0D7F8-4098-457F-8A19-2F12FF0332F2}"/>
              </a:ext>
            </a:extLst>
          </p:cNvPr>
          <p:cNvSpPr txBox="1"/>
          <p:nvPr/>
        </p:nvSpPr>
        <p:spPr>
          <a:xfrm>
            <a:off x="7286625" y="2923520"/>
            <a:ext cx="375455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nl-NL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Smart auto</a:t>
            </a:r>
          </a:p>
          <a:p>
            <a:pPr lvl="0"/>
            <a:r>
              <a:rPr lang="nl-NL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Smart horloge</a:t>
            </a:r>
          </a:p>
          <a:p>
            <a:pPr lvl="0"/>
            <a:r>
              <a:rPr lang="nl-NL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Smart lantarenpaal</a:t>
            </a:r>
          </a:p>
          <a:p>
            <a:pPr lvl="0"/>
            <a:r>
              <a:rPr lang="nl-NL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Smart huis</a:t>
            </a:r>
          </a:p>
          <a:p>
            <a:pPr lvl="0"/>
            <a:r>
              <a:rPr lang="nl-NL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Smart TV</a:t>
            </a:r>
          </a:p>
          <a:p>
            <a:pPr lvl="0"/>
            <a:r>
              <a:rPr lang="nl-NL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Smart </a:t>
            </a:r>
            <a:r>
              <a:rPr lang="nl-NL" sz="3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app’s</a:t>
            </a:r>
            <a:endParaRPr lang="nl-NL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nl-NL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Smart etc.</a:t>
            </a:r>
          </a:p>
        </p:txBody>
      </p:sp>
    </p:spTree>
    <p:extLst>
      <p:ext uri="{BB962C8B-B14F-4D97-AF65-F5344CB8AC3E}">
        <p14:creationId xmlns:p14="http://schemas.microsoft.com/office/powerpoint/2010/main" val="291479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62466D-9252-4454-9560-DC780253E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1628775"/>
            <a:ext cx="9936162" cy="388620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r>
              <a:rPr lang="nl-NL" sz="6700" dirty="0">
                <a:latin typeface="Calibri" panose="020F0502020204030204" pitchFamily="34" charset="0"/>
                <a:cs typeface="Calibri" panose="020F0502020204030204" pitchFamily="34" charset="0"/>
              </a:rPr>
              <a:t>toenemende Digitalisering maakt hausse in de smart technologie mogelijk</a:t>
            </a:r>
            <a:br>
              <a:rPr lang="nl-NL" sz="6700" cap="none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br>
              <a:rPr lang="nl-NL" sz="67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41926CF-082B-41F9-A095-B42690731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2000" y="577800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348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62466D-9252-4454-9560-DC780253E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1323975"/>
            <a:ext cx="11079162" cy="274320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r>
              <a:rPr lang="nl-NL" sz="67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 zo’n tempo dat we er geen weet meer van hebben</a:t>
            </a:r>
            <a:br>
              <a:rPr lang="nl-NL" sz="6700" cap="none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br>
              <a:rPr lang="nl-NL" sz="6700" cap="none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41926CF-082B-41F9-A095-B42690731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2000" y="577800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046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62466D-9252-4454-9560-DC780253E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2105025"/>
            <a:ext cx="8697912" cy="342900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r>
              <a:rPr lang="nl-NL" sz="6700" dirty="0">
                <a:latin typeface="Calibri" panose="020F0502020204030204" pitchFamily="34" charset="0"/>
                <a:cs typeface="Calibri" panose="020F0502020204030204" pitchFamily="34" charset="0"/>
              </a:rPr>
              <a:t>Met positieve </a:t>
            </a:r>
            <a:r>
              <a:rPr lang="nl-NL" sz="6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(welvaart/welzijn)</a:t>
            </a:r>
            <a:br>
              <a:rPr lang="nl-NL" sz="6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6700" dirty="0">
                <a:latin typeface="Calibri" panose="020F0502020204030204" pitchFamily="34" charset="0"/>
                <a:cs typeface="Calibri" panose="020F0502020204030204" pitchFamily="34" charset="0"/>
              </a:rPr>
              <a:t>En negatieve gevolgen </a:t>
            </a:r>
            <a:r>
              <a:rPr lang="nl-NL" sz="6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(speelbal zijn)</a:t>
            </a:r>
            <a:br>
              <a:rPr lang="nl-NL" sz="4400" dirty="0">
                <a:solidFill>
                  <a:schemeClr val="bg1"/>
                </a:solidFill>
              </a:rPr>
            </a:br>
            <a:br>
              <a:rPr lang="nl-NL" cap="none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41926CF-082B-41F9-A095-B42690731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2000" y="577800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636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62466D-9252-4454-9560-DC780253E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1095375"/>
            <a:ext cx="10047149" cy="2743200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Clr>
                <a:prstClr val="white"/>
              </a:buClr>
              <a:buSzPct val="80000"/>
            </a:pP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r>
              <a:rPr lang="nl-NL" sz="6700" dirty="0">
                <a:latin typeface="Calibri" panose="020F0502020204030204" pitchFamily="34" charset="0"/>
                <a:cs typeface="Calibri" panose="020F0502020204030204" pitchFamily="34" charset="0"/>
              </a:rPr>
              <a:t>maar willen we dat?</a:t>
            </a:r>
            <a:br>
              <a:rPr lang="nl-NL" sz="67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4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Moet alles wat technisch kan, menselijk ook mogen?</a:t>
            </a:r>
            <a:br>
              <a:rPr lang="nl-NL" sz="4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4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Laten we digitalisering en </a:t>
            </a:r>
            <a:r>
              <a:rPr lang="nl-NL" sz="44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smartificering</a:t>
            </a:r>
            <a:r>
              <a:rPr lang="nl-NL" sz="4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ten koste gaan van publieke waarden als:</a:t>
            </a:r>
            <a:br>
              <a:rPr lang="nl-NL" sz="4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l-NL" sz="6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l-NL" sz="6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41926CF-082B-41F9-A095-B42690731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2000" y="577800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01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62466D-9252-4454-9560-DC780253E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314575"/>
            <a:ext cx="10764837" cy="274320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b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  <a:t>1. Privacy</a:t>
            </a:r>
            <a:b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  <a:t>2. Autonomie</a:t>
            </a:r>
            <a:b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  <a:t>3. Veiligheid</a:t>
            </a:r>
            <a:b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  <a:t>4. controle over technologie</a:t>
            </a:r>
            <a:b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  <a:t>5. menselijke waardigheid</a:t>
            </a:r>
            <a:b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  <a:t>6. rechtvaardigheid</a:t>
            </a:r>
            <a:b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  <a:t>7. machtsverhoudingen</a:t>
            </a:r>
            <a:br>
              <a:rPr lang="nl-NL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cap="none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41926CF-082B-41F9-A095-B42690731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2000" y="577800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282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62466D-9252-4454-9560-DC780253E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3276600"/>
            <a:ext cx="10469562" cy="274320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r>
              <a:rPr lang="nl-NL" sz="6700" dirty="0">
                <a:latin typeface="Calibri" panose="020F0502020204030204" pitchFamily="34" charset="0"/>
                <a:cs typeface="Calibri" panose="020F0502020204030204" pitchFamily="34" charset="0"/>
              </a:rPr>
              <a:t>Nee vinden wij, </a:t>
            </a:r>
            <a:r>
              <a:rPr lang="nl-NL" sz="67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Doe “smart” leer en bepaal vanuit je eigen kennis en ervaring wat goed en slecht is voor jou en de samenleving</a:t>
            </a:r>
            <a:br>
              <a:rPr lang="nl-NL" sz="2100" cap="none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a typeface="+mn-ea"/>
                <a:cs typeface="+mn-cs"/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cap="none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41926CF-082B-41F9-A095-B42690731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2000" y="5768475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27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62466D-9252-4454-9560-DC780253E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1809750"/>
            <a:ext cx="10469562" cy="2743200"/>
          </a:xfrm>
        </p:spPr>
        <p:txBody>
          <a:bodyPr>
            <a:normAutofit fontScale="90000"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2100" cap="none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nl-NL" sz="6700" dirty="0">
                <a:latin typeface="Calibri" panose="020F0502020204030204" pitchFamily="34" charset="0"/>
                <a:cs typeface="Calibri" panose="020F0502020204030204" pitchFamily="34" charset="0"/>
              </a:rPr>
              <a:t>Vanaf 29 september start workshopcyclus </a:t>
            </a:r>
            <a:r>
              <a:rPr lang="nl-NL" sz="67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Technologisch Burgerschap</a:t>
            </a:r>
            <a:br>
              <a:rPr lang="nl-NL" sz="6000" dirty="0">
                <a:solidFill>
                  <a:srgbClr val="FF0000"/>
                </a:solidFill>
              </a:rPr>
            </a:br>
            <a:br>
              <a:rPr lang="nl-NL" cap="none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br>
              <a:rPr lang="nl-NL" sz="6000" dirty="0">
                <a:solidFill>
                  <a:srgbClr val="FF0000"/>
                </a:solidFill>
              </a:rPr>
            </a:b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41926CF-082B-41F9-A095-B42690731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2000" y="577800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822766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224</TotalTime>
  <Words>27</Words>
  <Application>Microsoft Office PowerPoint</Application>
  <PresentationFormat>Breedbeeld</PresentationFormat>
  <Paragraphs>18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Calibri</vt:lpstr>
      <vt:lpstr>Century Gothic</vt:lpstr>
      <vt:lpstr>Wingdings</vt:lpstr>
      <vt:lpstr>Wingdings 3</vt:lpstr>
      <vt:lpstr>Segment</vt:lpstr>
      <vt:lpstr>     “smart” POWER Lenteborrel 29-05-19    </vt:lpstr>
      <vt:lpstr>    Alles Smartificeert     </vt:lpstr>
      <vt:lpstr>   toenemende Digitalisering maakt hausse in de smart technologie mogelijk    </vt:lpstr>
      <vt:lpstr>     In zo’n tempo dat we er geen weet meer van hebben     </vt:lpstr>
      <vt:lpstr>    Met positieve (welvaart/welzijn) En negatieve gevolgen (speelbal zijn)     </vt:lpstr>
      <vt:lpstr>       maar willen we dat? Moet alles wat technisch kan, menselijk ook mogen? Laten we digitalisering en smartificering ten koste gaan van publieke waarden als:    </vt:lpstr>
      <vt:lpstr>           1. Privacy 2. Autonomie 3. Veiligheid 4. controle over technologie 5. menselijke waardigheid 6. rechtvaardigheid 7. machtsverhoudingen        </vt:lpstr>
      <vt:lpstr>    Nee vinden wij, Doe “smart” leer en bepaal vanuit je eigen kennis en ervaring wat goed en slecht is voor jou en de samenleving      </vt:lpstr>
      <vt:lpstr>     Vanaf 29 september start workshopcyclus Technologisch Burgerschap     </vt:lpstr>
      <vt:lpstr>      * Grote startbijeenkomst op 29 september met  externe spreker * 4 à 5 workshops over digitale technologie in  wonen, zorg, onderwijs, publieke ruimte,  werken, relaties * Afsluiting in mei 2020 met Senior Panel  Technologisch Burgerschap * Houd de website in de gaten onder  Maatschappij           </vt:lpstr>
      <vt:lpstr>Wie steekt nu al z’n vinger op om mee te doen?  W.g. Frank van den Tempel, Karen Hillege, Eric-Jan Tuininga, Harry Weststeijn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“smart” POWER Lenteborrel 29-05-19</dc:title>
  <dc:creator>Harry Weststeijn</dc:creator>
  <cp:lastModifiedBy>Harry Weststeijn</cp:lastModifiedBy>
  <cp:revision>14</cp:revision>
  <dcterms:created xsi:type="dcterms:W3CDTF">2019-05-11T15:00:30Z</dcterms:created>
  <dcterms:modified xsi:type="dcterms:W3CDTF">2019-05-12T19:40:12Z</dcterms:modified>
</cp:coreProperties>
</file>